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8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4" d="100"/>
          <a:sy n="14" d="100"/>
        </p:scale>
        <p:origin x="150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279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0B079-A316-4C9B-B165-DF9EA8325D2C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0EAE6-B4B6-49B7-9049-B371250BE0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6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0:40.83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0,'2099'0,"-2059"0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0:42.40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1,'0'552,"5"-470,4-1,4 0,3 0,16 42,-9-30,-6-20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0:43.15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1,'1'206,"15"70,-3-102,-6-61,9 33,-5-89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0:43.82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28 1,'0'885,"0"-843,-2 0,-2-1,-7 33,1-32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0:46.055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2.39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2.93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0,'3243'0,"-3121"0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5.70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1,'329'0,"-241"0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7.46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  <inkml:trace contextRef="#ctx0" brushRef="#br0" timeOffset="1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7.71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36 0,'-16'0,"-4"0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9.15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9.62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19.86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0.10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0.37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0.66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0,'1'2,"-1"0,0 1,1-1,-1 0,1 0,0 0,0 0,0 0,0 0,0 0,0 0,0 0,1 0,-1-1,1 1,-1-1,1 1,0-1,-1 1,1-1,0 0,0 0,0 0,1 1,59 21,-47-19,55 16,2-4,-1-2,16-2,232 13,-292-24,920 29,14-30,-614-1,127-1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0.96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3.08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1,'181'0,"719"16,-544 9,107 24,118 22,1480 205,-213-27,3857 573,-5133-730,-121-23,-104-12,-87-11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3.90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14245 2176,'-199'-2,"-1"-9,2-9,-94-26,-61-30,-104-18,-94-16,-110-10,-2570-379,2407 399,-756-95,19-30,708 86,-629-100,1093 182,-163-24,-27-30,377 72,122 28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4.87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5.11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5.37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5.54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5.72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5.96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  <inkml:trace contextRef="#ctx0" brushRef="#br0" timeOffset="1">1 0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6.22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1:26.38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4:55.73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8:55.35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66 123,'3'-5,"5"11,5 8,-5 5,-1 0,0 1,-2-1,0 1,-1 0,1 20,-5-38,-1 1,0-1,0 1,0-1,0 1,0-1,0 1,-1-1,1 0,-1 0,0 0,0 0,1 0,-2 1,-14 19,-32 110,52-143,-1-1,-1 1,0-1,-1 0,0 1,-1-2,1-19,3-109,2 265,-6-87,0-23,0-1,1 1,1 0,2 14,1-32,2-15,3-24,-6 25,-3 11,0 1,1-1,0 1,0-1,0 1,1-1,0 1,1 0,-1 0,1 0,2-3,-3 13,0 0,-1 0,0 1,0-1,0 0,0 1,-1-1,1 0,-1 4,1 2,-1 0,0-1,0 1,0 0,-1 0,-1-1,0 1,0-1,-1 1,0-1,-1 0,-2 5,6-14,0 0,0 0,0 0,0 0,0 1,0-1,0 0,-1 0,1 0,0 0,0 0,0 1,0-1,0 0,-1 0,1 0,0 0,0 0,0 0,0 0,0 0,-1 0,1 0,0 0,0 0,0 0,-1 0,1 0,0 0,0 0,0 0,0 0,-1 0,1 0,0 0,0 0,0 0,0 0,-1 0,1 0,0 0,0 0,0 0,0-1,0 1,-1 0,1 0,0 0,0 0,0 0,0 0,0-1,0 1,0 0,0 0,0 0,-1 0,1-1,0 1,0 0,0 0,0 0,0-1,0 1,0 0,0 0,0 0,0 0,0-1,0 1,-3-23,-1-3,-1 26,-2 14,-51 173,58-187,0 0,0 0,0 0,0-1,0 1,0 0,0 0,0 0,-1 0,1 0,0 0,0 0,0 0,0 0,0 0,0 0,0-1,0 1,0 0,-1 0,1 0,0 0,0 0,0 0,0 0,0 0,0 0,0 0,-1 0,1 0,0 0,0 0,0 0,0 0,0 0,0 0,0 0,0 1,-1-1,1 0,0 0,-1-25,3-32,7 17,-9 40,0 0,0 0,0 0,0 1,0-1,0 0,0 0,0 0,0 0,0 0,0 0,1 0,-1 0,0 0,0 0,0 0,0 1,0-1,0 0,0 0,0 0,0 0,1 0,-1 0,0 0,0 0,0 0,0 0,0 0,0 0,0 0,0 0,1 0,-1 0,0 0,0 0,0 0,0 0,0 0,0 0,0 0,0-1,1 1,-1 0,0 0,0 0,0 0,0 0,0 0,0 0,0 0,0 0,0 0,0 0,0-1,0 1,0 0,0 0,1 0,-1 0,0 0,0 0,0 0,0 0,0-1,0 1,0 0,0 0,2 24,-1 67,-1-91,0 0,0 0,0 0,0 0,0 1,0-1,0 0,0 0,0 0,0 0,0 1,0-1,0 0,0 0,0 0,0 0,0 1,0-1,0 0,0 0,0 0,0 0,0 0,0 1,0-1,0 0,0 0,1 0,-1 0,0 0,0 0,0 1,0-1,0 0,0 0,1 0,-1 0,0 0,0 0,0 0,0 0,1 0,-1 0,0 0,0 0,0 0,0 0,1 0,-1 0,0 0,0 0,0 0,0 0,0 0,1 0,-1 0,0 0,0 0,0 0,0 0,10-13,5-17,7-30,-22 59,0 1,0 0,0 0,0 0,1 0,-1 0,0 0,0 0,0 0,0 0,0 0,1 0,-1 0,0 0,0 0,0 0,0 0,1 0,-1 0,0 0,0 0,0 0,0 0,0 0,0 0,1 1,-1-1,0 0,0 0,0 0,0 0,0 0,0 0,0 0,1 1,-1-1,0 0,0 0,0 0,0 0,0 0,0 0,0 1,0-1,0 0,0 0,0 0,0 0,0 0,0 1,0-1,0 0,0 0,0 0,0 0,0 0,0 1,0-1,0 0,0 0,0 0,0 0,-1 0,5 7,2-19,13-71,-20 115,2-25,-1-27,0-287,0 308,1 1,-1 0,-1 0,1 0,0 0,0 0,-1-1,1 1,-1 0,0 0,1-1,-1 1,0 0,0-1,0 1,0-1,0 1,0-1,-2 2,3-3,-1 0,1 0,0 1,-1-1,1 0,-1 0,1 0,-1 0,1 0,-1 0,1 0,-1 0,1 0,0 0,-1 0,1 0,-1 0,1 0,-1 0,1 0,-1-1,1 1,0 0,-1 0,1-1,-1 1,1 0,0 0,-1-1,-12-21,22 116,-1-25,-3-2,-2-28,-2-30,0-13,-15-309,8 236,7 72,0 1,0 0,-1-1,1 1,-1-1,-1 1,1-1,0 1,-1-1,0 0,3 12,-1-3,0 0,0-1,0 1,0-1,1 1,0-1,0 0,0 1,0-1,0 0,0 0,1 0,0-1,-1 1,1-1,1 1,-2-2,-1 0,0 0,0 0,1 0,-1 0,0 0,0 0,0 0,0 1,-1-1,1 0,0 1,0-1,-1 0,1 2,-2-3,1 0,-1 0,0 0,0 0,0 0,1 0,-1 0,0 0,0 0,1 0,-1-1,0 1,0 0,1-1,-1 1,0 0,1-1,-1 1,0-1,1 1,-1-1,1 1,-1-1,1 1,-1-1,1 0,-1 1,1-1,0 0,0 1,0 0,-1 0,1-1,0 1,0 0,0 0,0-1,0 1,0 0,0 0,-1 0,1-1,0 1,0 0,0 0,-1 0,1 0,0 0,0-1,0 1,-1 0,1 0,0 0,0 0,-1 0,1 0,0 0,0 0,-1 0,1 0,0 0,0 0,0 0,-1 0,1 0,0 0,0 0,-1 0,1 0,0 0,0 0,-1 0,1 0,0 1,0-1,0 0,-1 0,1 0,0 0,0 0,0 1,-1-1,1 0,0 0,0 1,4 17,14 23,-11-22,-1 1,0-1,-2 1,0 0,-2 1,0-1,-1 1,-1 6,1 9,-2-19,-1 1,0-1,-1 0,-1 0,-1 0,0 0,-5 9,-16 60,19-69,6-17,1 1,0-1,0 0,-1 0,1 1,0-1,-1 0,1 0,0 0,0 1,-1-1,1 0,0 0,-1 0,1 0,0 0,-1 0,1 0,-1 0,1 0,0 0,-1 0,1 0,0 0,-1 0,1 0,0 0,-1 0,1 0,0 0,-1 0,1-1,0 1,-1 0,1 0,0 0,0-1,-1 1,1 0,0 0,0-1,-1 1,1 0,0-1,0 1,0 0,-1-1,-1-3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18:44.34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  <inkml:brush xml:id="br1">
      <inkml:brushProperty name="width" value="0.025" units="cm"/>
      <inkml:brushProperty name="height" value="0.025" units="cm"/>
      <inkml:brushProperty name="color" value="#FFFFFF"/>
      <inkml:brushProperty name="ignorePressure" value="1"/>
    </inkml:brush>
  </inkml:definitions>
  <inkml:trace contextRef="#ctx0" brushRef="#br0">69 33,'-14'231,"8"-201,2-33,-2-15,5 11,0 0,1 0,0-1,0 1,0 0,1 0,0 0,1 0,-1 0,1 0,1 0,-1 0,1 1,0-1,1 1,0 0,3-4,-7 10,0-1,0 1,0 0,0 0,0 0,0 0,1 0,-1 0,0 0,0 0,0 0,0-1,0 1,0 0,1 0,-1 0,0 0,0 0,0 0,0 0,0 0,1 0,-1 0,0 0,0 0,0 0,0 0,0 0,1 0,-1 0,0 0,0 1,0-1,0 0,0 0,1 0,-1 0,0 0,0 0,0 0,0 0,0 0,0 1,0-1,0 0,0 0,1 0,-1 0,0 0,0 0,0 1,0-1,0 0,0 0,0 0,0 0,0 1,6 15,0 16,-1 74,-22-261,15 139,1 9,0 1,0-1,1 0,0 0,0 0,1-2,-1 8,1 0,-1 0,0-1,1 1,-1 0,1 0,-1 0,1 0,-1 0,1 0,0 0,0 0,-1 0,1 0,0 0,0 0,0 1,0-1,0 0,0 1,0-1,0 0,0 1,1-1,-1 1,0 0,0-1,0 1,1 0,-1 0,0 0,0 0,0 0,1 0,-1 0,0 0,0 1,0-1,0 1,0 0,0-1,-1 1,1 0,0 0,-1-1,1 1,0 0,-1 0,1 0,-1 0,1 0,-1 0,0 0,1 0,-1 0,0 0,0 0,1 0,-1 0,0 0,0 0,0 0,0 0,-1 0,1 0,0 0,0 0,-1 0,1 0,0 0,-1 1,-9 38,3-11,1 0,1 0,1 19,2 34,1-37,1-37,-2-14,-1-124,-4 148,-1 18,-3 36,6-46,1 1,2-1,0 19,15-224,-13 111,0 50,0 49,2 125,-5 167,-3-568,13-79,-9 478,-10 49,-1-6,29-421,-11 183,2 1,2-1,1 2,14-33,-24 72,0 0,0 1,0-1,0 0,0 0,0 0,0 0,0 0,0 0,0 0,0 0,0 0,0 0,0 1,0-1,0 0,0 0,0 0,1 0,-1 0,0 0,0 0,0 0,0 0,0 0,0 0,0 0,0 0,0 0,0 0,1 0,-1 0,0 0,0 0,0 0,0 0,0 0,0 0,0 0,0 0,0 0,1 0,-1 0,0 0,0 0,0 0,0 0,0 0,0 0,0 0,2 19,-2 29,-27 197,-15 31,64-445,-7-25,4-27,-17 206,0 21,-2 33,0-36,-2 299,-14 0,-50 265,106-833,-13-1,-9-51,-25 592,-12-1,-33 144,44-377,24-196,10-73,24-158,-42 357,-7 31,0 0,0 0,-1 1,1-1,-1 0,1 1,-1-1,1 1,-1-1,0 1,0-1,1 0,-1 1,0-1,-1 1,1-1,0 1,0-1,-1 2,3 491,-4-174,2-304,-1-7,2 0,-1 0,1 0,0 0,1 3,6-28,0-16,32-315,-14 105,-13 150,-14 131,-2-1,-1 1,-2-1,-6 19,4-16,-92 389,100-429,0 0,0 0,0 0,0 0,0 0,0 0,-1 0,1 0,0 0,-1-1,1 1,-1 0,1 0,-1 0,1-1,-1 1,1 0,-1 0,0-1,1 1,-1-1,0 1,-4-20,4-51,2 62,1-128,7 1,8-21,-23 205,-8 54,-16 54,33-293,43-277,-33 314,-12 97,1 10,1 30,0 56,-21 386,-27 45,55-573,2 0,8-19,8-10,-22 119,-4 27,1-29,-2 0,-2 0,-2 0,-3 17,6-57,0 0,-1-1,1 1,0 0,0 0,0 0,0 0,0 0,0 0,0 0,0 0,0 0,0 0,0 0,0 0,0 0,0 0,-1 0,1 0,0-1,0 1,0 0,0 0,0 0,0 0,0 0,0 0,0 0,0 0,-1 0,1 0,0 0,0 0,0 0,0 1,-2-22,0-27,13-211,-17 302,-2 38,7-66,-1 0,-1 1,0-1,-1 0,0-1,-7 15,-13 45,16-49,16-44,1-7,-7 20,0-1,1 1,-1 0,1 0,0 0,1 0,3-5,-8 56,-1-35,-1 0,0 0,-1-1,0 1,-1-1,-1 2,1-1,0 0,0 0,1 0,-2 9,43-58,4-19,-38 51</inkml:trace>
  <inkml:trace contextRef="#ctx0" brushRef="#br1" timeOffset="876070.3453">56 7,'60'0,"-56"0,-7 0,-32 0,-2-3,59 7,-22-4,0 0,0 0,-1 1,1-1,0 0,0 0,0 0,0 0,0 0,0 0,0 0,0 0,0 0,0 0,0 1,0-1,0 0,0 0,0 0,-1 0,1 0,0 0,0 0,0 1,0-1,0 0,0 0,0 0,1 0,-1 0,0 0,0 0,0 1,0-1,0 0,0 0,0 0,0 0,0 0,0 0,0 0,0 0,0 0,0 1,0-1,1 0,-1 0,0 0,0 0,0 0,0 0,0 0,0 0,0 0,0 0,1 0,-1 0,0 0,0 0,0 0,0 0,0 0,0 0,0 0,1 0,-1 0,0 0,0 0,-13 7,-1 2,16-6,11-1,51-2,-41 0,-35 0,0 0,0 0,-1 1,1 1,0 0,0 1,0 0,0 1,1 0,-1 1,69-3,39-15,-124 14,17 0,0-1,0 1,-1-2,1 0,-8-2,19 3,0 0,0 0,0 0,1 0,-1 0,0 0,0 0,0 0,0 0,0-1,0 1,0 0,0 0,0 0,0 0,1 0,-1 0,0 0,0-1,0 1,0 0,0 0,0 0,0 0,0 0,0-1,0 1,0 0,0 0,0 0,0 0,0 0,-1 0,1-1,0 1,0 0,0 0,0 0,0 0,0 0,0 0,0 0,0-1,0 1,0 0,-1 0,1 0,0 0,0 0,0 0,0 0,0 0,0 0,-1 0,1 0,0 0,0 0,0 0,0 0,0 0,0 0,-1 0,1 0,16-7,-4 2,-26 3,77-1,-37 1,-38 1,-139 4,249-13,-64 7,-56 0,4 3,11-1,-1 1,0 0,0 1,1 0,-1 0,-6 2,25-6,1 0,0 1,0 0,0 1,0 0,5 1,-36 0,1 1,0 0,0 1,0 1,0 1,12-2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38:57.67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0,'0'26,"0"4,0 0,2 0,4 16,4-3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38:57.679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38:57.68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1,'971'0,"-848"0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38:57.68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1,'259'0,"-184"0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38:57.682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4-22T02:38:57.683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28AB8-57D1-494F-9851-055AD867E790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7F044-5458-4B2E-BFA0-52AAA1C529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"/>
            <a:ext cx="43891200" cy="219456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2860" y="2"/>
            <a:ext cx="43868347" cy="21945605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23808658"/>
            <a:ext cx="27980640" cy="7022592"/>
          </a:xfrm>
        </p:spPr>
        <p:txBody>
          <a:bodyPr anchor="ctr">
            <a:normAutofit/>
          </a:bodyPr>
          <a:lstStyle>
            <a:lvl1pPr algn="r">
              <a:defRPr sz="21120" spc="96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98160" y="23808658"/>
            <a:ext cx="11521440" cy="7022592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6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194560" indent="0" algn="ctr">
              <a:buNone/>
              <a:defRPr sz="7680"/>
            </a:lvl2pPr>
            <a:lvl3pPr marL="4389120" indent="0" algn="ctr">
              <a:buNone/>
              <a:defRPr sz="768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0192634" y="25267709"/>
            <a:ext cx="0" cy="438912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03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5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"/>
            <a:ext cx="43891200" cy="2194560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22860" y="2"/>
            <a:ext cx="43868347" cy="21945605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23808658"/>
            <a:ext cx="27980640" cy="7022592"/>
          </a:xfrm>
        </p:spPr>
        <p:txBody>
          <a:bodyPr anchor="ctr">
            <a:normAutofit/>
          </a:bodyPr>
          <a:lstStyle>
            <a:lvl1pPr algn="r">
              <a:defRPr sz="21120" b="0" spc="96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98160" y="23808658"/>
            <a:ext cx="11521440" cy="7022592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6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21945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0192634" y="25267709"/>
            <a:ext cx="0" cy="438912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575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61" y="2809037"/>
            <a:ext cx="34992259" cy="71981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6861" y="10972800"/>
            <a:ext cx="17117568" cy="193121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61552" y="10972800"/>
            <a:ext cx="17117568" cy="193121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0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86861" y="2809037"/>
            <a:ext cx="34992259" cy="71981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61" y="10462253"/>
            <a:ext cx="17117568" cy="3950208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60" b="0" cap="none" baseline="0">
                <a:solidFill>
                  <a:schemeClr val="accent1"/>
                </a:solidFill>
                <a:latin typeface="+mn-lt"/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6861" y="14245382"/>
            <a:ext cx="17117568" cy="160395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61552" y="10462253"/>
            <a:ext cx="17117568" cy="3950208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056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marL="0" lvl="0" indent="0" algn="l" defTabSz="4389120" rtl="0" eaLnBrk="1" latinLnBrk="0" hangingPunct="1">
              <a:lnSpc>
                <a:spcPct val="90000"/>
              </a:lnSpc>
              <a:spcBef>
                <a:spcPts val="864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561552" y="14245382"/>
            <a:ext cx="17117568" cy="160395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9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2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7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686861" y="2263243"/>
            <a:ext cx="15800832" cy="8339328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7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0" y="3950208"/>
            <a:ext cx="20442326" cy="24886310"/>
          </a:xfrm>
        </p:spPr>
        <p:txBody>
          <a:bodyPr>
            <a:normAutofit/>
          </a:bodyPr>
          <a:lstStyle>
            <a:lvl1pPr>
              <a:defRPr sz="9600"/>
            </a:lvl1pPr>
            <a:lvl2pPr>
              <a:defRPr sz="7680"/>
            </a:lvl2pPr>
            <a:lvl3pPr>
              <a:defRPr sz="576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6861" y="10836029"/>
            <a:ext cx="15800832" cy="1805901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2880"/>
              </a:spcBef>
              <a:buNone/>
              <a:defRPr sz="768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6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23808662"/>
            <a:ext cx="27980640" cy="7022592"/>
          </a:xfrm>
        </p:spPr>
        <p:txBody>
          <a:bodyPr anchor="ctr">
            <a:normAutofit/>
          </a:bodyPr>
          <a:lstStyle>
            <a:lvl1pPr algn="r">
              <a:defRPr sz="21120" spc="96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5"/>
            <a:ext cx="43880227" cy="219456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998160" y="23808662"/>
            <a:ext cx="11521440" cy="7022592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6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0192634" y="25267709"/>
            <a:ext cx="0" cy="43891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75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24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7" y="3657600"/>
            <a:ext cx="9464040" cy="2596896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66167" y="3657600"/>
            <a:ext cx="27294840" cy="2596896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36210240" y="833102"/>
            <a:ext cx="0" cy="329184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200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990600"/>
            <a:ext cx="31089600" cy="25145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1" name="Text Placeholder 6"/>
          <p:cNvSpPr>
            <a:spLocks noGrp="1"/>
          </p:cNvSpPr>
          <p:nvPr>
            <p:ph type="body" sz="quarter" idx="36"/>
          </p:nvPr>
        </p:nvSpPr>
        <p:spPr bwMode="auto">
          <a:xfrm>
            <a:off x="6400800" y="3588603"/>
            <a:ext cx="31089600" cy="83099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5852160"/>
            <a:ext cx="12801600" cy="1219200"/>
          </a:xfrm>
          <a:prstGeom prst="round1Rect">
            <a:avLst/>
          </a:prstGeom>
          <a:solidFill>
            <a:schemeClr val="accent2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9" name="Content Placeholder 17"/>
          <p:cNvSpPr>
            <a:spLocks noGrp="1"/>
          </p:cNvSpPr>
          <p:nvPr>
            <p:ph sz="quarter" idx="24" hasCustomPrompt="1"/>
          </p:nvPr>
        </p:nvSpPr>
        <p:spPr>
          <a:xfrm>
            <a:off x="1143000" y="7071360"/>
            <a:ext cx="12801600" cy="68580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15032736"/>
            <a:ext cx="12801600" cy="1219200"/>
          </a:xfrm>
          <a:prstGeom prst="round1Rect">
            <a:avLst/>
          </a:prstGeom>
          <a:solidFill>
            <a:schemeClr val="accent3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0" name="Content Placeholder 17"/>
          <p:cNvSpPr>
            <a:spLocks noGrp="1"/>
          </p:cNvSpPr>
          <p:nvPr>
            <p:ph sz="quarter" idx="25" hasCustomPrompt="1"/>
          </p:nvPr>
        </p:nvSpPr>
        <p:spPr>
          <a:xfrm>
            <a:off x="1143000" y="16251936"/>
            <a:ext cx="12801600" cy="9088165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25831800"/>
            <a:ext cx="12801600" cy="1219200"/>
          </a:xfrm>
          <a:prstGeom prst="round1Rect">
            <a:avLst/>
          </a:prstGeom>
          <a:solidFill>
            <a:schemeClr val="accent4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1" name="Content Placeholder 17"/>
          <p:cNvSpPr>
            <a:spLocks noGrp="1"/>
          </p:cNvSpPr>
          <p:nvPr>
            <p:ph sz="quarter" idx="26" hasCustomPrompt="1"/>
          </p:nvPr>
        </p:nvSpPr>
        <p:spPr>
          <a:xfrm>
            <a:off x="1143000" y="27057096"/>
            <a:ext cx="12801600" cy="45720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5544800" y="5852160"/>
            <a:ext cx="12801600" cy="1219200"/>
          </a:xfrm>
          <a:prstGeom prst="round1Rect">
            <a:avLst/>
          </a:prstGeom>
          <a:solidFill>
            <a:schemeClr val="accent5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2" name="Content Placeholder 17"/>
          <p:cNvSpPr>
            <a:spLocks noGrp="1"/>
          </p:cNvSpPr>
          <p:nvPr>
            <p:ph sz="quarter" idx="27" hasCustomPrompt="1"/>
          </p:nvPr>
        </p:nvSpPr>
        <p:spPr>
          <a:xfrm>
            <a:off x="15544800" y="7071360"/>
            <a:ext cx="12801600" cy="45720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23" hasCustomPrompt="1"/>
          </p:nvPr>
        </p:nvSpPr>
        <p:spPr>
          <a:xfrm>
            <a:off x="15544800" y="11948160"/>
            <a:ext cx="12801600" cy="61722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3" name="Content Placeholder 17"/>
          <p:cNvSpPr>
            <a:spLocks noGrp="1"/>
          </p:cNvSpPr>
          <p:nvPr>
            <p:ph sz="quarter" idx="28" hasCustomPrompt="1"/>
          </p:nvPr>
        </p:nvSpPr>
        <p:spPr>
          <a:xfrm>
            <a:off x="15544800" y="23469600"/>
            <a:ext cx="12801600" cy="1752600"/>
          </a:xfrm>
        </p:spPr>
        <p:txBody>
          <a:bodyPr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15544800" y="25831800"/>
            <a:ext cx="12801600" cy="1219200"/>
          </a:xfrm>
          <a:prstGeom prst="round1Rect">
            <a:avLst/>
          </a:prstGeom>
          <a:solidFill>
            <a:schemeClr val="accent6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Content Placeholder 17"/>
          <p:cNvSpPr>
            <a:spLocks noGrp="1"/>
          </p:cNvSpPr>
          <p:nvPr>
            <p:ph sz="quarter" idx="30" hasCustomPrompt="1"/>
          </p:nvPr>
        </p:nvSpPr>
        <p:spPr>
          <a:xfrm>
            <a:off x="15544800" y="27057096"/>
            <a:ext cx="12801600" cy="45720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9900880" y="5852160"/>
            <a:ext cx="12801600" cy="1219200"/>
          </a:xfrm>
          <a:prstGeom prst="round1Rect">
            <a:avLst/>
          </a:prstGeom>
          <a:solidFill>
            <a:schemeClr val="accent6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7" name="Content Placeholder 17"/>
          <p:cNvSpPr>
            <a:spLocks noGrp="1"/>
          </p:cNvSpPr>
          <p:nvPr>
            <p:ph sz="quarter" idx="32" hasCustomPrompt="1"/>
          </p:nvPr>
        </p:nvSpPr>
        <p:spPr>
          <a:xfrm>
            <a:off x="29900880" y="7071360"/>
            <a:ext cx="12801600" cy="73152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8" name="Content Placeholder 17"/>
          <p:cNvSpPr>
            <a:spLocks noGrp="1"/>
          </p:cNvSpPr>
          <p:nvPr>
            <p:ph sz="quarter" idx="33" hasCustomPrompt="1"/>
          </p:nvPr>
        </p:nvSpPr>
        <p:spPr>
          <a:xfrm>
            <a:off x="29900880" y="15837408"/>
            <a:ext cx="12801600" cy="73152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9" name="Text Placeholder 6"/>
          <p:cNvSpPr>
            <a:spLocks noGrp="1"/>
          </p:cNvSpPr>
          <p:nvPr>
            <p:ph type="body" sz="quarter" idx="34" hasCustomPrompt="1"/>
          </p:nvPr>
        </p:nvSpPr>
        <p:spPr>
          <a:xfrm>
            <a:off x="29900880" y="25831800"/>
            <a:ext cx="12801600" cy="1219200"/>
          </a:xfrm>
          <a:prstGeom prst="round1Rect">
            <a:avLst/>
          </a:prstGeom>
          <a:solidFill>
            <a:schemeClr val="accent1"/>
          </a:solidFill>
        </p:spPr>
        <p:txBody>
          <a:bodyPr lIns="365760" anchor="ctr">
            <a:noAutofit/>
          </a:bodyPr>
          <a:lstStyle>
            <a:lvl1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0" name="Content Placeholder 17"/>
          <p:cNvSpPr>
            <a:spLocks noGrp="1"/>
          </p:cNvSpPr>
          <p:nvPr>
            <p:ph sz="quarter" idx="35" hasCustomPrompt="1"/>
          </p:nvPr>
        </p:nvSpPr>
        <p:spPr>
          <a:xfrm>
            <a:off x="29900880" y="27057096"/>
            <a:ext cx="12801600" cy="4572000"/>
          </a:xfrm>
        </p:spPr>
        <p:txBody>
          <a:bodyPr lIns="365760" tIns="182880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32" name="Instructions"/>
          <p:cNvSpPr/>
          <p:nvPr userDrawn="1"/>
        </p:nvSpPr>
        <p:spPr>
          <a:xfrm>
            <a:off x="43891200" y="2552699"/>
            <a:ext cx="12447270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t"/>
          <a:lstStyle/>
          <a:p>
            <a:pPr lvl="0">
              <a:spcBef>
                <a:spcPts val="1200"/>
              </a:spcBef>
            </a:pPr>
            <a:r>
              <a:rPr sz="9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Printing:</a:t>
            </a:r>
          </a:p>
          <a:p>
            <a:pPr lvl="0">
              <a:spcBef>
                <a:spcPts val="1200"/>
              </a:spcBef>
            </a:pP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This poster is 48” wide by 36” high. It’s designed to be printed on a large-format printer.</a:t>
            </a:r>
          </a:p>
          <a:p>
            <a:pPr lvl="0">
              <a:spcBef>
                <a:spcPts val="300"/>
              </a:spcBef>
            </a:pPr>
            <a:endParaRPr sz="6000" dirty="0">
              <a:solidFill>
                <a:prstClr val="white">
                  <a:lumMod val="50000"/>
                </a:prstClr>
              </a:solidFill>
              <a:latin typeface="Calibri Light" panose="020F03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200"/>
              </a:spcBef>
            </a:pPr>
            <a:r>
              <a:rPr sz="88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Customizing the Content:</a:t>
            </a:r>
          </a:p>
          <a:p>
            <a:pPr lvl="0">
              <a:spcBef>
                <a:spcPts val="1200"/>
              </a:spcBef>
            </a:pP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The placeholders in this 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poster </a:t>
            </a: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are formatted for you. 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Type</a:t>
            </a:r>
            <a:r>
              <a:rPr lang="en-US" sz="66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in the placeholders 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to add text, or c</a:t>
            </a:r>
            <a:r>
              <a:rPr lang="en-US" sz="66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lick an icon to add a table, chart, SmartArt graphic, picture or multimedia file.</a:t>
            </a:r>
          </a:p>
          <a:p>
            <a:pPr lvl="0">
              <a:spcBef>
                <a:spcPts val="2400"/>
              </a:spcBef>
            </a:pP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</a:t>
            </a: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o add or remove bullet points from text, just click the Bullets button on the Home tab.</a:t>
            </a:r>
          </a:p>
          <a:p>
            <a:pPr lvl="0">
              <a:spcBef>
                <a:spcPts val="2400"/>
              </a:spcBef>
            </a:pP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If you need more placeholders for titles, 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content</a:t>
            </a: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or body text, just make a copy of what you need and drag it into place. PowerPoint’s Smart Guides will help you align it with everything else.</a:t>
            </a:r>
          </a:p>
          <a:p>
            <a:pPr lvl="0">
              <a:spcBef>
                <a:spcPts val="2400"/>
              </a:spcBef>
            </a:pP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Want to use your own pictures instead of ours? No problem! Just 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right-</a:t>
            </a:r>
            <a:r>
              <a:rPr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click a picture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and choose Change Picture. Maintain the</a:t>
            </a:r>
            <a:r>
              <a:rPr lang="en-US" sz="66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proportion of pictures as you r</a:t>
            </a:r>
            <a:r>
              <a:rPr lang="en-US" sz="660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esize</a:t>
            </a:r>
            <a:r>
              <a:rPr lang="en-US" sz="6600" baseline="0" dirty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 by dragging a corner.</a:t>
            </a:r>
            <a:endParaRPr sz="6600" dirty="0">
              <a:solidFill>
                <a:prstClr val="white">
                  <a:lumMod val="50000"/>
                </a:prstClr>
              </a:solidFill>
              <a:latin typeface="Calibri Light" panose="020F03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2000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9168">
          <p15:clr>
            <a:srgbClr val="A4A3A4"/>
          </p15:clr>
        </p15:guide>
        <p15:guide id="2" pos="1848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6861" y="2809037"/>
            <a:ext cx="34992259" cy="7198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63" y="10972800"/>
            <a:ext cx="34992264" cy="1931212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6868" y="31059379"/>
            <a:ext cx="7754914" cy="13167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CAA57DF-1C19-4726-AB84-014692BAD8F5}" type="datetimeFigureOut">
              <a:rPr lang="en-US" smtClean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34560" y="31059379"/>
            <a:ext cx="21245251" cy="13167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014400" y="31059379"/>
            <a:ext cx="3505200" cy="13167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1B4C631-C489-4C11-812F-2172FBEAE8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743200" y="3966355"/>
            <a:ext cx="0" cy="43891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D37DAEE-D342-46F0-993A-D7B5E6808D5A}"/>
              </a:ext>
            </a:extLst>
          </p:cNvPr>
          <p:cNvSpPr/>
          <p:nvPr userDrawn="1"/>
        </p:nvSpPr>
        <p:spPr bwMode="invGray">
          <a:xfrm>
            <a:off x="0" y="0"/>
            <a:ext cx="43891200" cy="502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98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defTabSz="4389120" rtl="0" eaLnBrk="1" latinLnBrk="0" hangingPunct="1">
        <a:lnSpc>
          <a:spcPct val="80000"/>
        </a:lnSpc>
        <a:spcBef>
          <a:spcPct val="0"/>
        </a:spcBef>
        <a:buNone/>
        <a:defRPr sz="21120" kern="1200" cap="all" spc="48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438912" indent="-438912" algn="l" defTabSz="4389120" rtl="0" eaLnBrk="1" latinLnBrk="0" hangingPunct="1">
        <a:lnSpc>
          <a:spcPct val="90000"/>
        </a:lnSpc>
        <a:spcBef>
          <a:spcPts val="5760"/>
        </a:spcBef>
        <a:spcAft>
          <a:spcPts val="96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9600" kern="1200">
          <a:solidFill>
            <a:schemeClr val="tx1"/>
          </a:solidFill>
          <a:latin typeface="+mn-lt"/>
          <a:ea typeface="+mn-ea"/>
          <a:cs typeface="+mn-cs"/>
        </a:defRPr>
      </a:lvl1pPr>
      <a:lvl2pPr marL="1272845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2150669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2852928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3730752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4389120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5091379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5837530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6539789" indent="-658368" algn="l" defTabSz="4389120" rtl="0" eaLnBrk="1" latinLnBrk="0" hangingPunct="1">
        <a:lnSpc>
          <a:spcPct val="90000"/>
        </a:lnSpc>
        <a:spcBef>
          <a:spcPts val="960"/>
        </a:spcBef>
        <a:spcAft>
          <a:spcPts val="1920"/>
        </a:spcAft>
        <a:buClr>
          <a:schemeClr val="accent1"/>
        </a:buClr>
        <a:buFont typeface="Wingdings 3" pitchFamily="18" charset="2"/>
        <a:buChar char="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39" Type="http://schemas.openxmlformats.org/officeDocument/2006/relationships/customXml" Target="../ink/ink9.xml"/><Relationship Id="rId42" Type="http://schemas.openxmlformats.org/officeDocument/2006/relationships/image" Target="../media/image10.png"/><Relationship Id="rId47" Type="http://schemas.openxmlformats.org/officeDocument/2006/relationships/customXml" Target="../ink/ink14.xml"/><Relationship Id="rId63" Type="http://schemas.openxmlformats.org/officeDocument/2006/relationships/image" Target="../media/image26.png"/><Relationship Id="rId68" Type="http://schemas.openxmlformats.org/officeDocument/2006/relationships/customXml" Target="../ink/ink24.xml"/><Relationship Id="rId76" Type="http://schemas.openxmlformats.org/officeDocument/2006/relationships/customXml" Target="../ink/ink30.xml"/><Relationship Id="rId84" Type="http://schemas.openxmlformats.org/officeDocument/2006/relationships/image" Target="../media/image21.png"/><Relationship Id="rId7" Type="http://schemas.openxmlformats.org/officeDocument/2006/relationships/customXml" Target="../ink/ink1.xml"/><Relationship Id="rId71" Type="http://schemas.openxmlformats.org/officeDocument/2006/relationships/customXml" Target="../ink/ink26.xml"/><Relationship Id="rId2" Type="http://schemas.openxmlformats.org/officeDocument/2006/relationships/image" Target="../media/image2.png"/><Relationship Id="rId29" Type="http://schemas.openxmlformats.org/officeDocument/2006/relationships/customXml" Target="../ink/ink6.xml"/><Relationship Id="rId41" Type="http://schemas.openxmlformats.org/officeDocument/2006/relationships/customXml" Target="../ink/ink10.xml"/><Relationship Id="rId62" Type="http://schemas.openxmlformats.org/officeDocument/2006/relationships/customXml" Target="../ink/ink19.xml"/><Relationship Id="rId70" Type="http://schemas.openxmlformats.org/officeDocument/2006/relationships/image" Target="../media/image23.png"/><Relationship Id="rId75" Type="http://schemas.openxmlformats.org/officeDocument/2006/relationships/image" Target="../media/image12.png"/><Relationship Id="rId83" Type="http://schemas.openxmlformats.org/officeDocument/2006/relationships/customXml" Target="../ink/ink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24" Type="http://schemas.openxmlformats.org/officeDocument/2006/relationships/image" Target="../media/image15.png"/><Relationship Id="rId32" Type="http://schemas.openxmlformats.org/officeDocument/2006/relationships/image" Target="../media/image17.png"/><Relationship Id="rId40" Type="http://schemas.openxmlformats.org/officeDocument/2006/relationships/image" Target="../media/image9.png"/><Relationship Id="rId45" Type="http://schemas.openxmlformats.org/officeDocument/2006/relationships/customXml" Target="../ink/ink12.xml"/><Relationship Id="rId58" Type="http://schemas.openxmlformats.org/officeDocument/2006/relationships/image" Target="../media/image24.png"/><Relationship Id="rId66" Type="http://schemas.openxmlformats.org/officeDocument/2006/relationships/customXml" Target="../ink/ink22.xml"/><Relationship Id="rId74" Type="http://schemas.openxmlformats.org/officeDocument/2006/relationships/customXml" Target="../ink/ink29.xml"/><Relationship Id="rId79" Type="http://schemas.openxmlformats.org/officeDocument/2006/relationships/image" Target="../media/image18.png"/><Relationship Id="rId87" Type="http://schemas.openxmlformats.org/officeDocument/2006/relationships/image" Target="../media/image22.png"/><Relationship Id="rId5" Type="http://schemas.openxmlformats.org/officeDocument/2006/relationships/image" Target="../media/image5.jpg"/><Relationship Id="rId23" Type="http://schemas.openxmlformats.org/officeDocument/2006/relationships/customXml" Target="../ink/ink3.xml"/><Relationship Id="rId28" Type="http://schemas.openxmlformats.org/officeDocument/2006/relationships/image" Target="../media/image8.png"/><Relationship Id="rId49" Type="http://schemas.openxmlformats.org/officeDocument/2006/relationships/customXml" Target="../ink/ink16.xml"/><Relationship Id="rId61" Type="http://schemas.openxmlformats.org/officeDocument/2006/relationships/image" Target="../media/image25.png"/><Relationship Id="rId82" Type="http://schemas.openxmlformats.org/officeDocument/2006/relationships/image" Target="../media/image19.png"/><Relationship Id="rId44" Type="http://schemas.openxmlformats.org/officeDocument/2006/relationships/image" Target="../media/image11.png"/><Relationship Id="rId60" Type="http://schemas.openxmlformats.org/officeDocument/2006/relationships/customXml" Target="../ink/ink18.xml"/><Relationship Id="rId65" Type="http://schemas.openxmlformats.org/officeDocument/2006/relationships/customXml" Target="../ink/ink21.xml"/><Relationship Id="rId73" Type="http://schemas.openxmlformats.org/officeDocument/2006/relationships/customXml" Target="../ink/ink28.xml"/><Relationship Id="rId78" Type="http://schemas.openxmlformats.org/officeDocument/2006/relationships/customXml" Target="../ink/ink31.xml"/><Relationship Id="rId81" Type="http://schemas.openxmlformats.org/officeDocument/2006/relationships/customXml" Target="../ink/ink33.xml"/><Relationship Id="rId86" Type="http://schemas.openxmlformats.org/officeDocument/2006/relationships/customXml" Target="../ink/ink36.xml"/><Relationship Id="rId4" Type="http://schemas.openxmlformats.org/officeDocument/2006/relationships/image" Target="../media/image4.png"/><Relationship Id="rId9" Type="http://schemas.openxmlformats.org/officeDocument/2006/relationships/customXml" Target="../ink/ink2.xml"/><Relationship Id="rId22" Type="http://schemas.openxmlformats.org/officeDocument/2006/relationships/image" Target="../media/image14.png"/><Relationship Id="rId27" Type="http://schemas.openxmlformats.org/officeDocument/2006/relationships/customXml" Target="../ink/ink5.xml"/><Relationship Id="rId30" Type="http://schemas.openxmlformats.org/officeDocument/2006/relationships/customXml" Target="../ink/ink7.xml"/><Relationship Id="rId43" Type="http://schemas.openxmlformats.org/officeDocument/2006/relationships/customXml" Target="../ink/ink11.xml"/><Relationship Id="rId48" Type="http://schemas.openxmlformats.org/officeDocument/2006/relationships/customXml" Target="../ink/ink15.xml"/><Relationship Id="rId64" Type="http://schemas.openxmlformats.org/officeDocument/2006/relationships/customXml" Target="../ink/ink20.xml"/><Relationship Id="rId69" Type="http://schemas.openxmlformats.org/officeDocument/2006/relationships/customXml" Target="../ink/ink25.xml"/><Relationship Id="rId77" Type="http://schemas.openxmlformats.org/officeDocument/2006/relationships/image" Target="../media/image13.png"/><Relationship Id="rId8" Type="http://schemas.openxmlformats.org/officeDocument/2006/relationships/image" Target="../media/image7.png"/><Relationship Id="rId72" Type="http://schemas.openxmlformats.org/officeDocument/2006/relationships/customXml" Target="../ink/ink27.xml"/><Relationship Id="rId80" Type="http://schemas.openxmlformats.org/officeDocument/2006/relationships/customXml" Target="../ink/ink32.xml"/><Relationship Id="rId85" Type="http://schemas.openxmlformats.org/officeDocument/2006/relationships/customXml" Target="../ink/ink35.xml"/><Relationship Id="rId3" Type="http://schemas.openxmlformats.org/officeDocument/2006/relationships/image" Target="../media/image3.png"/><Relationship Id="rId25" Type="http://schemas.openxmlformats.org/officeDocument/2006/relationships/customXml" Target="../ink/ink4.xml"/><Relationship Id="rId33" Type="http://schemas.openxmlformats.org/officeDocument/2006/relationships/customXml" Target="../ink/ink8.xml"/><Relationship Id="rId38" Type="http://schemas.openxmlformats.org/officeDocument/2006/relationships/image" Target="../media/image20.png"/><Relationship Id="rId46" Type="http://schemas.openxmlformats.org/officeDocument/2006/relationships/customXml" Target="../ink/ink13.xml"/><Relationship Id="rId59" Type="http://schemas.openxmlformats.org/officeDocument/2006/relationships/customXml" Target="../ink/ink17.xml"/><Relationship Id="rId67" Type="http://schemas.openxmlformats.org/officeDocument/2006/relationships/customXml" Target="../ink/ink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86" y="1211200"/>
            <a:ext cx="5912861" cy="2073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LOINC: Connecting lab data for clinical use and medical research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36"/>
          </p:nvPr>
        </p:nvSpPr>
        <p:spPr>
          <a:xfrm>
            <a:off x="6329347" y="3979598"/>
            <a:ext cx="31463673" cy="1245339"/>
          </a:xfrm>
        </p:spPr>
        <p:txBody>
          <a:bodyPr/>
          <a:lstStyle/>
          <a:p>
            <a:r>
              <a:rPr lang="en-US" sz="3200" b="1" dirty="0"/>
              <a:t>Nohely Alanya, MLS(ASCP)</a:t>
            </a:r>
            <a:r>
              <a:rPr lang="en-US" sz="3200" b="1" baseline="30000" dirty="0"/>
              <a:t>CM</a:t>
            </a:r>
          </a:p>
          <a:p>
            <a:r>
              <a:rPr lang="en-US" sz="3200" b="1" dirty="0"/>
              <a:t>Rutgers University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1067760" y="13759851"/>
            <a:ext cx="12801600" cy="121920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5"/>
          </p:nvPr>
        </p:nvSpPr>
        <p:spPr>
          <a:xfrm>
            <a:off x="825942" y="15523182"/>
            <a:ext cx="12801600" cy="9088165"/>
          </a:xfrm>
        </p:spPr>
        <p:txBody>
          <a:bodyPr>
            <a:normAutofit fontScale="4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LOINC is applied to EHRs and used in the communication between two or more different LIS (Laboratory Information Systems) softwares.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 provides the standard when sorting out what tests are orderable and resultable.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LOINC is the lingua franca for laboratory data. Meaningful Use (MU) requires the use of LOINC codes for orderable and resultable items.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Interoperability in the health IT field means to be able to exchange health data and be able to process and use 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 is one of the current medical terminologies that allow health data exchange to occur with less ambiguity and thus improves implementation of healthcare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1110343" y="24694354"/>
            <a:ext cx="12801600" cy="1219200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6"/>
          </p:nvPr>
        </p:nvSpPr>
        <p:spPr>
          <a:xfrm>
            <a:off x="1110342" y="25996562"/>
            <a:ext cx="12801599" cy="5351456"/>
          </a:xfrm>
        </p:spPr>
        <p:txBody>
          <a:bodyPr>
            <a:normAutofit fontScale="4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endParaRPr lang="en-US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Elsevier research article</a:t>
            </a:r>
          </a:p>
          <a:p>
            <a:pPr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en-US" dirty="0"/>
              <a:t>Internet search</a:t>
            </a:r>
          </a:p>
          <a:p>
            <a:pPr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en-US" dirty="0"/>
              <a:t>Giannangelo textbook</a:t>
            </a:r>
          </a:p>
          <a:p>
            <a:pPr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en-US" dirty="0"/>
              <a:t>Images obtained from LOINC website, online college news article, health IT blog</a:t>
            </a:r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7"/>
          </p:nvPr>
        </p:nvSpPr>
        <p:spPr>
          <a:xfrm>
            <a:off x="15544799" y="7071357"/>
            <a:ext cx="13516678" cy="25553129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1600" dirty="0"/>
              <a:t>Many local systems have different forms of expressing the same concepts. LOINC solves this issue by providing a standard in the expression of the concepts used to make medical observations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600" dirty="0"/>
              <a:t>Regenstrief Institute created LOINC in 1994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Distributes it currently for free; available on the LOINC website (loinc.org)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Updated versions are released twice a year</a:t>
            </a:r>
          </a:p>
          <a:p>
            <a:pPr>
              <a:spcBef>
                <a:spcPts val="3600"/>
              </a:spcBef>
              <a:buFont typeface="Wingdings" panose="05000000000000000000" pitchFamily="2" charset="2"/>
              <a:buChar char="§"/>
            </a:pPr>
            <a:r>
              <a:rPr lang="en-US" sz="11600" dirty="0"/>
              <a:t>The scope of LOINC is “anything you can test, measure, or observe about a patient” (“The international standard,” n.d.)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Laboratory: chemistry, hematology, serology, microbiology (including parasitology and virology), toxicology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1600" dirty="0"/>
              <a:t>Clinical: anything that you can test, measure, or observe about a patient without removing that specimen from them. Example: EKG, vital signs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600" dirty="0"/>
              <a:t>Structure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LOINC name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Component (Analyte): The substance or entity being measured or observed.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Property: The characteristic or attribute of the analyte.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Time: The interval of time over which an observation was made.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System (specimen): The specimen or thing upon which the observation was made.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Scale: How the observation value is quantified or expressed: quantitative, ordinal, nominal.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Method: (Optional) A high-level classification of how the observation was made. Only needed when the technique affects the clinical interpretation of the results.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LOINC code: a sequentially assigned, unique number with a check digit as a hyphen-separated suffix to detect typographic errors</a:t>
            </a:r>
          </a:p>
          <a:p>
            <a:pPr>
              <a:spcBef>
                <a:spcPts val="5400"/>
              </a:spcBef>
              <a:buFont typeface="Wingdings" panose="05000000000000000000" pitchFamily="2" charset="2"/>
              <a:buChar char="§"/>
            </a:pPr>
            <a:r>
              <a:rPr lang="en-US" sz="11600" dirty="0"/>
              <a:t>Applications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Large reference labs and insurance companies use LOINC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Hospital labs use LOINC that is embedded in outbound HL7 messages that can then be used for clinical research purposes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600" dirty="0"/>
              <a:t>Compare and contrast to SNOMED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If we consider the observation as a question and the observation values as answers, LOINC provides codes for the questions and SNOMED CT provides codes for the answers (Giannangelo 2015 p.171)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LOINC is composed of a 6-component structured name and a code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1600" dirty="0"/>
              <a:t>example: What is the patient’s serum potassium level? LOINC code= 2823-3 and LOINC name=(Potassium:SCnc:Pt:Ser/Plas:Qn)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SNOMED provides the “answer”. Different from LOINC in structure. It uses hierarchies and is composed of three components: concepts, definitions, and relationships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1600" dirty="0"/>
              <a:t>SNOMED and LOINC codes used in HL7 messages for quick processing of Newborn Screening in many hospital networks (Abhyankar et al., 2015)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1600" dirty="0"/>
          </a:p>
          <a:p>
            <a:pPr>
              <a:buFont typeface="Wingdings" panose="05000000000000000000" pitchFamily="2" charset="2"/>
              <a:buChar char="§"/>
            </a:pPr>
            <a:endParaRPr lang="en-US" sz="12000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8"/>
          </p:nvPr>
        </p:nvSpPr>
        <p:spPr>
          <a:xfrm>
            <a:off x="33166866" y="11986825"/>
            <a:ext cx="5813281" cy="1506438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LOINC works together with SNOMED to populate EHRs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30263658" y="13853492"/>
            <a:ext cx="12801600" cy="121920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980D300-CD21-4FFC-99D0-3C324F552043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0263658" y="15276782"/>
            <a:ext cx="12801600" cy="7315200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LOINC is the standard used to represent medical observations from patients directly or through their specimens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Labs in various settings, such as a hospital or reference lab, use LOINC to capture data and make it readily available for medical research pursuits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Current research points that combining the analysis of LOINC and SNOMED in EHRs will lead to better assessment of health risks and preventions for various patient populations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4"/>
          </p:nvPr>
        </p:nvSpPr>
        <p:spPr>
          <a:xfrm>
            <a:off x="30263658" y="24214939"/>
            <a:ext cx="12801600" cy="12192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35"/>
          </p:nvPr>
        </p:nvSpPr>
        <p:spPr>
          <a:xfrm>
            <a:off x="30263658" y="25913554"/>
            <a:ext cx="12801600" cy="67109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500" dirty="0"/>
              <a:t>The international standard for identifying health measurements, observations, and documents. (n.d.). Retrieved April 17, 2018, from https://loinc.org/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500" dirty="0"/>
              <a:t>LOINC laptop [Digital image]. (n.d.). Retrieved April 17, 2018, from http://news.medicine.iu.edu/releases/2016/06/loinc-award.shtml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500" dirty="0"/>
              <a:t>LOINC test tubes [Digital image]. (n.d.). Retrieved April 17, 2018, from https://clinicalarchitecture.com/lab-domain-terminologies-loinc-part/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500" dirty="0"/>
              <a:t>LOINC and SNOMED [Digital image]. (n.d.). Retrieved April 17, 2018, from https://www.ehealth.gov.hk/en/publicity_promotion/ehealth_news_09/u_lab_test_code_system.html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500" dirty="0"/>
              <a:t>Giannangelo, K. (2015). </a:t>
            </a:r>
            <a:r>
              <a:rPr lang="en-US" sz="2500" i="1" dirty="0"/>
              <a:t>Healthcare code sets, clinical terminologies, and classification systems</a:t>
            </a:r>
            <a:r>
              <a:rPr lang="en-US" sz="2500" dirty="0"/>
              <a:t>. Chicago, IL: AHIMA, American Health Information Management Association.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500" dirty="0"/>
              <a:t>Abhyankar, S., Goodwin, R. M., Sontag, M., Yusuf, C., Ojodu, J., &amp; Mcdonald, C. J. (2015). An update on the use of health information technology in newborn screening. </a:t>
            </a:r>
            <a:r>
              <a:rPr lang="en-US" sz="2500" i="1" dirty="0"/>
              <a:t>Seminars in Perinatology,</a:t>
            </a:r>
            <a:r>
              <a:rPr lang="en-US" sz="2500" dirty="0"/>
              <a:t> </a:t>
            </a:r>
            <a:r>
              <a:rPr lang="en-US" sz="2500" i="1" dirty="0"/>
              <a:t>39</a:t>
            </a:r>
            <a:r>
              <a:rPr lang="en-US" sz="2500" dirty="0"/>
              <a:t>(3), 188-193. doi:10.1053/j.semperi.2015.03.003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8889" y="732964"/>
            <a:ext cx="3403268" cy="340326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131" y="5621678"/>
            <a:ext cx="4366440" cy="346542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815" y="9447535"/>
            <a:ext cx="5473381" cy="245638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0143" y="5799252"/>
            <a:ext cx="4682014" cy="32843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39CCD57-D8E7-4FFB-A085-4BE64DD03D60}"/>
                  </a:ext>
                </a:extLst>
              </p14:cNvPr>
              <p14:cNvContentPartPr/>
              <p14:nvPr/>
            </p14:nvContentPartPr>
            <p14:xfrm>
              <a:off x="7744443" y="5934817"/>
              <a:ext cx="77040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39CCD57-D8E7-4FFB-A085-4BE64DD03D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90443" y="5826817"/>
                <a:ext cx="878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EEE8B03-91CA-4EBD-9015-1374A385ABA1}"/>
                  </a:ext>
                </a:extLst>
              </p14:cNvPr>
              <p14:cNvContentPartPr/>
              <p14:nvPr/>
            </p14:nvContentPartPr>
            <p14:xfrm>
              <a:off x="8453905" y="6159878"/>
              <a:ext cx="41760" cy="4201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EEE8B03-91CA-4EBD-9015-1374A385ABA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400265" y="6052238"/>
                <a:ext cx="14940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2427A8F-F656-473B-BB7F-07F63630196F}"/>
                  </a:ext>
                </a:extLst>
              </p14:cNvPr>
              <p14:cNvContentPartPr/>
              <p14:nvPr/>
            </p14:nvContentPartPr>
            <p14:xfrm>
              <a:off x="8485945" y="6272198"/>
              <a:ext cx="23400" cy="3502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2427A8F-F656-473B-BB7F-07F63630196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432305" y="6164558"/>
                <a:ext cx="131040" cy="56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6C05BD0-0D08-4DC0-9A6A-8C00664B7BA3}"/>
                  </a:ext>
                </a:extLst>
              </p14:cNvPr>
              <p14:cNvContentPartPr/>
              <p14:nvPr/>
            </p14:nvContentPartPr>
            <p14:xfrm>
              <a:off x="8427985" y="6127838"/>
              <a:ext cx="10080" cy="4057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6C05BD0-0D08-4DC0-9A6A-8C00664B7BA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374345" y="6020198"/>
                <a:ext cx="11772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E6239AF-3E18-4A70-9990-379EAD98A75F}"/>
                  </a:ext>
                </a:extLst>
              </p14:cNvPr>
              <p14:cNvContentPartPr/>
              <p14:nvPr/>
            </p14:nvContentPartPr>
            <p14:xfrm>
              <a:off x="1170745" y="5277518"/>
              <a:ext cx="36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E6239AF-3E18-4A70-9990-379EAD98A75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17105" y="516987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0407E40-4198-4371-84C3-2A7A6C718621}"/>
                  </a:ext>
                </a:extLst>
              </p14:cNvPr>
              <p14:cNvContentPartPr/>
              <p14:nvPr/>
            </p14:nvContentPartPr>
            <p14:xfrm>
              <a:off x="2220531" y="4082091"/>
              <a:ext cx="36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0407E40-4198-4371-84C3-2A7A6C71862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166531" y="397409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EA5D1AA-0B11-4BDB-A71A-684F8CE9C0FC}"/>
                  </a:ext>
                </a:extLst>
              </p14:cNvPr>
              <p14:cNvContentPartPr/>
              <p14:nvPr/>
            </p14:nvContentPartPr>
            <p14:xfrm>
              <a:off x="3069771" y="4180011"/>
              <a:ext cx="12117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EA5D1AA-0B11-4BDB-A71A-684F8CE9C0F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015771" y="4072011"/>
                <a:ext cx="13194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5CCCE339-93DA-46E1-9DFD-0FDD34BAAF26}"/>
                  </a:ext>
                </a:extLst>
              </p14:cNvPr>
              <p14:cNvContentPartPr/>
              <p14:nvPr/>
            </p14:nvContentPartPr>
            <p14:xfrm>
              <a:off x="2416371" y="5486091"/>
              <a:ext cx="150480" cy="3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CCCE339-93DA-46E1-9DFD-0FDD34BAAF2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362731" y="5378451"/>
                <a:ext cx="2581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13773AE2-1510-421F-BB56-DA256AF3FD04}"/>
                  </a:ext>
                </a:extLst>
              </p14:cNvPr>
              <p14:cNvContentPartPr/>
              <p14:nvPr/>
            </p14:nvContentPartPr>
            <p14:xfrm>
              <a:off x="4669971" y="5486142"/>
              <a:ext cx="360" cy="3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13773AE2-1510-421F-BB56-DA256AF3FD0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615971" y="537814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EA6014A-6E09-4E64-BA35-4839B80F2E40}"/>
                  </a:ext>
                </a:extLst>
              </p14:cNvPr>
              <p14:cNvContentPartPr/>
              <p14:nvPr/>
            </p14:nvContentPartPr>
            <p14:xfrm>
              <a:off x="15107194" y="5331071"/>
              <a:ext cx="13320" cy="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EA6014A-6E09-4E64-BA35-4839B80F2E4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5053194" y="5223071"/>
                <a:ext cx="1209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BF3C578D-EE5A-42C1-BD81-192EC1D98700}"/>
                  </a:ext>
                </a:extLst>
              </p14:cNvPr>
              <p14:cNvContentPartPr/>
              <p14:nvPr/>
            </p14:nvContentPartPr>
            <p14:xfrm>
              <a:off x="2742891" y="6041571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BF3C578D-EE5A-42C1-BD81-192EC1D9870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688891" y="593357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731412F4-E92D-4C07-BE29-6353B38BD81B}"/>
                  </a:ext>
                </a:extLst>
              </p14:cNvPr>
              <p14:cNvContentPartPr/>
              <p14:nvPr/>
            </p14:nvContentPartPr>
            <p14:xfrm>
              <a:off x="2710491" y="6270171"/>
              <a:ext cx="360" cy="3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731412F4-E92D-4C07-BE29-6353B38BD81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656491" y="616217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9EF15CE5-512E-4A71-9544-591E195A9C31}"/>
                  </a:ext>
                </a:extLst>
              </p14:cNvPr>
              <p14:cNvContentPartPr/>
              <p14:nvPr/>
            </p14:nvContentPartPr>
            <p14:xfrm>
              <a:off x="2710491" y="6270171"/>
              <a:ext cx="360" cy="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9EF15CE5-512E-4A71-9544-591E195A9C3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656491" y="616217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9425C16F-C359-4E68-805A-8449CAE3D897}"/>
                  </a:ext>
                </a:extLst>
              </p14:cNvPr>
              <p14:cNvContentPartPr/>
              <p14:nvPr/>
            </p14:nvContentPartPr>
            <p14:xfrm>
              <a:off x="2710491" y="6270171"/>
              <a:ext cx="360" cy="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9425C16F-C359-4E68-805A-8449CAE3D89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656491" y="616217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210460F1-531D-4DCC-A144-A48A61A6902F}"/>
                  </a:ext>
                </a:extLst>
              </p14:cNvPr>
              <p14:cNvContentPartPr/>
              <p14:nvPr/>
            </p14:nvContentPartPr>
            <p14:xfrm>
              <a:off x="2220531" y="8556171"/>
              <a:ext cx="360" cy="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210460F1-531D-4DCC-A144-A48A61A6902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166531" y="844817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E1DA381-5BB4-42CE-BC65-38F29F316A25}"/>
                  </a:ext>
                </a:extLst>
              </p14:cNvPr>
              <p14:cNvContentPartPr/>
              <p14:nvPr/>
            </p14:nvContentPartPr>
            <p14:xfrm>
              <a:off x="2220531" y="8556171"/>
              <a:ext cx="1254600" cy="684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E1DA381-5BB4-42CE-BC65-38F29F316A25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166531" y="8448171"/>
                <a:ext cx="136224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618BCDF1-CC65-452C-B312-A600672BB874}"/>
                  </a:ext>
                </a:extLst>
              </p14:cNvPr>
              <p14:cNvContentPartPr/>
              <p14:nvPr/>
            </p14:nvContentPartPr>
            <p14:xfrm>
              <a:off x="4669971" y="8654091"/>
              <a:ext cx="36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618BCDF1-CC65-452C-B312-A600672BB87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615971" y="854609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7666A15A-E1E1-435D-B13D-20FEE98FF63A}"/>
                  </a:ext>
                </a:extLst>
              </p14:cNvPr>
              <p14:cNvContentPartPr/>
              <p14:nvPr/>
            </p14:nvContentPartPr>
            <p14:xfrm>
              <a:off x="18516291" y="14401491"/>
              <a:ext cx="4941360" cy="6382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666A15A-E1E1-435D-B13D-20FEE98FF63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8462651" y="14293851"/>
                <a:ext cx="5049000" cy="8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E2EE061-2B20-4074-8BB9-FFCEADE0BBF9}"/>
                  </a:ext>
                </a:extLst>
              </p14:cNvPr>
              <p14:cNvContentPartPr/>
              <p14:nvPr/>
            </p14:nvContentPartPr>
            <p14:xfrm>
              <a:off x="16654011" y="14369451"/>
              <a:ext cx="5128200" cy="7833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E2EE061-2B20-4074-8BB9-FFCEADE0BBF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6600371" y="14261811"/>
                <a:ext cx="5235840" cy="9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E603C43A-FD38-40D6-91ED-CCF4B24A99B9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603C43A-FD38-40D6-91ED-CCF4B24A99B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AF91182D-FCC3-4A11-B609-AC44DFE63484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AF91182D-FCC3-4A11-B609-AC44DFE6348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502055B-F545-4602-85D5-6659F2BD5224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502055B-F545-4602-85D5-6659F2BD522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2FDDEDD0-9D07-4B93-BF7D-A376448BEECF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2FDDEDD0-9D07-4B93-BF7D-A376448BEEC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35B0408-3A77-46CF-904F-61731901C564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35B0408-3A77-46CF-904F-61731901C56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B2AD9D9-1555-488E-8545-184BE374C4C6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B2AD9D9-1555-488E-8545-184BE374C4C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CF878D77-4356-4121-9846-330DE95D36DD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CF878D77-4356-4121-9846-330DE95D36D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78A8B029-4BC2-435F-99B7-A699D5706A79}"/>
                  </a:ext>
                </a:extLst>
              </p14:cNvPr>
              <p14:cNvContentPartPr/>
              <p14:nvPr/>
            </p14:nvContentPartPr>
            <p14:xfrm>
              <a:off x="17732571" y="12866811"/>
              <a:ext cx="360" cy="3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78A8B029-4BC2-435F-99B7-A699D5706A7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678931" y="1275881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B802673-8B8C-419B-B662-4B98692BC77C}"/>
                  </a:ext>
                </a:extLst>
              </p14:cNvPr>
              <p14:cNvContentPartPr/>
              <p14:nvPr/>
            </p14:nvContentPartPr>
            <p14:xfrm>
              <a:off x="3683056" y="7932182"/>
              <a:ext cx="360" cy="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B802673-8B8C-419B-B662-4B98692BC77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629416" y="782418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61805104-935F-4B91-889B-871D379CD5D8}"/>
                  </a:ext>
                </a:extLst>
              </p14:cNvPr>
              <p14:cNvContentPartPr/>
              <p14:nvPr/>
            </p14:nvContentPartPr>
            <p14:xfrm>
              <a:off x="2712420" y="8156715"/>
              <a:ext cx="54360" cy="2282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61805104-935F-4B91-889B-871D379CD5D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703780" y="8147715"/>
                <a:ext cx="7200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F31E5178-8428-4CD8-A1A2-08C933FD66BE}"/>
                  </a:ext>
                </a:extLst>
              </p14:cNvPr>
              <p14:cNvContentPartPr/>
              <p14:nvPr/>
            </p14:nvContentPartPr>
            <p14:xfrm>
              <a:off x="2716020" y="7076895"/>
              <a:ext cx="75240" cy="78930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F31E5178-8428-4CD8-A1A2-08C933FD66B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708460" y="7072574"/>
                <a:ext cx="91440" cy="802263"/>
              </a:xfrm>
              <a:prstGeom prst="rect">
                <a:avLst/>
              </a:prstGeom>
            </p:spPr>
          </p:pic>
        </mc:Fallback>
      </mc:AlternateContent>
      <p:sp>
        <p:nvSpPr>
          <p:cNvPr id="147" name="Content Placeholder 146">
            <a:extLst>
              <a:ext uri="{FF2B5EF4-FFF2-40B4-BE49-F238E27FC236}">
                <a16:creationId xmlns:a16="http://schemas.microsoft.com/office/drawing/2014/main" id="{14844855-5A12-4D13-A32B-D280FBC6D081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LOINC stands for Logical Observation Identifiers, Names, and Codes.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 is the universal standard to convey laboratory results and other medical observations in patient records.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 provides semantic interoperability that aids the advancement of medical research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05AF5B00-0EC7-47CD-914E-713EA264541F}"/>
                  </a:ext>
                </a:extLst>
              </p14:cNvPr>
              <p14:cNvContentPartPr/>
              <p14:nvPr/>
            </p14:nvContentPartPr>
            <p14:xfrm>
              <a:off x="3675651" y="5294351"/>
              <a:ext cx="6840" cy="7416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05AF5B00-0EC7-47CD-914E-713EA264541F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621651" y="5186351"/>
                <a:ext cx="11448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B1B7471E-6CE9-46CF-AA08-9F13FEFE3723}"/>
                  </a:ext>
                </a:extLst>
              </p14:cNvPr>
              <p14:cNvContentPartPr/>
              <p14:nvPr/>
            </p14:nvContentPartPr>
            <p14:xfrm>
              <a:off x="3372916" y="5293991"/>
              <a:ext cx="360" cy="3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B1B7471E-6CE9-46CF-AA08-9F13FEFE372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318916" y="518599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8BC914E3-076F-4C22-A5CA-D67F7A2F5C94}"/>
                  </a:ext>
                </a:extLst>
              </p14:cNvPr>
              <p14:cNvContentPartPr/>
              <p14:nvPr/>
            </p14:nvContentPartPr>
            <p14:xfrm>
              <a:off x="2449131" y="5486091"/>
              <a:ext cx="394200" cy="36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8BC914E3-076F-4C22-A5CA-D67F7A2F5C94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395131" y="5378091"/>
                <a:ext cx="501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F56354B3-8615-4F38-B850-587266D4FEFB}"/>
                  </a:ext>
                </a:extLst>
              </p14:cNvPr>
              <p14:cNvContentPartPr/>
              <p14:nvPr/>
            </p14:nvContentPartPr>
            <p14:xfrm>
              <a:off x="3312436" y="5453279"/>
              <a:ext cx="120960" cy="36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F56354B3-8615-4F38-B850-587266D4FEFB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3258275" y="5345279"/>
                <a:ext cx="228921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3FF9653F-03CE-4AD9-AE70-913B1C1B7ED7}"/>
                  </a:ext>
                </a:extLst>
              </p14:cNvPr>
              <p14:cNvContentPartPr/>
              <p14:nvPr/>
            </p14:nvContentPartPr>
            <p14:xfrm>
              <a:off x="2906331" y="5486091"/>
              <a:ext cx="360" cy="36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3FF9653F-03CE-4AD9-AE70-913B1C1B7ED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852331" y="5378091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726D7EA8-F30A-4152-95C1-8C1946677CE9}"/>
                  </a:ext>
                </a:extLst>
              </p14:cNvPr>
              <p14:cNvContentPartPr/>
              <p14:nvPr/>
            </p14:nvContentPartPr>
            <p14:xfrm>
              <a:off x="3669353" y="5377128"/>
              <a:ext cx="360" cy="36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726D7EA8-F30A-4152-95C1-8C1946677CE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615353" y="5269128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160" name="Picture 159">
            <a:extLst>
              <a:ext uri="{FF2B5EF4-FFF2-40B4-BE49-F238E27FC236}">
                <a16:creationId xmlns:a16="http://schemas.microsoft.com/office/drawing/2014/main" id="{35591104-9BE1-42B3-8FD6-208754B3F5C7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2116" y="20615257"/>
            <a:ext cx="4947016" cy="289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98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1110015-E380-4C53-980C-698226C61C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930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Tw Cen MT</vt:lpstr>
      <vt:lpstr>Tw Cen MT Condensed</vt:lpstr>
      <vt:lpstr>Wingdings</vt:lpstr>
      <vt:lpstr>Wingdings 3</vt:lpstr>
      <vt:lpstr>Integral</vt:lpstr>
      <vt:lpstr>LOINC: Connecting lab data for clinical use and medical research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2018-04-17T20:49:07Z</dcterms:created>
  <dcterms:modified xsi:type="dcterms:W3CDTF">2018-04-26T01:34:59Z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TC040015519991</vt:lpwstr>
  </property>
</Properties>
</file>